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7" r:id="rId2"/>
    <p:sldId id="258" r:id="rId3"/>
    <p:sldId id="279" r:id="rId4"/>
    <p:sldId id="280" r:id="rId5"/>
    <p:sldId id="273" r:id="rId6"/>
    <p:sldId id="276" r:id="rId7"/>
    <p:sldId id="277" r:id="rId8"/>
    <p:sldId id="278" r:id="rId9"/>
    <p:sldId id="259" r:id="rId10"/>
    <p:sldId id="261" r:id="rId11"/>
    <p:sldId id="260" r:id="rId12"/>
    <p:sldId id="265" r:id="rId13"/>
    <p:sldId id="262" r:id="rId14"/>
    <p:sldId id="281" r:id="rId15"/>
    <p:sldId id="282" r:id="rId16"/>
    <p:sldId id="287" r:id="rId17"/>
    <p:sldId id="286" r:id="rId18"/>
    <p:sldId id="263" r:id="rId19"/>
    <p:sldId id="264" r:id="rId20"/>
    <p:sldId id="274" r:id="rId21"/>
    <p:sldId id="288" r:id="rId22"/>
    <p:sldId id="266" r:id="rId23"/>
    <p:sldId id="267" r:id="rId24"/>
    <p:sldId id="268" r:id="rId25"/>
    <p:sldId id="289" r:id="rId26"/>
    <p:sldId id="269" r:id="rId27"/>
    <p:sldId id="270" r:id="rId28"/>
    <p:sldId id="271" r:id="rId29"/>
    <p:sldId id="272" r:id="rId30"/>
    <p:sldId id="275" r:id="rId31"/>
    <p:sldId id="283" r:id="rId32"/>
    <p:sldId id="285" r:id="rId3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80" autoAdjust="0"/>
    <p:restoredTop sz="94660"/>
  </p:normalViewPr>
  <p:slideViewPr>
    <p:cSldViewPr snapToGrid="0">
      <p:cViewPr varScale="1">
        <p:scale>
          <a:sx n="69" d="100"/>
          <a:sy n="69" d="100"/>
        </p:scale>
        <p:origin x="187"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smtClean="0"/>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dirty="0"/>
              <a:t>1/10/2018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1/10/2018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smtClean="0"/>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1/10/2018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smtClean="0"/>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smtClean="0"/>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1/10/2018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1/10/2018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1/10/2018</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1/10/2018</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1/10/2018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1/10/2018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3"/>
          <p:cNvSpPr>
            <a:spLocks noGrp="1"/>
          </p:cNvSpPr>
          <p:nvPr>
            <p:ph type="dt" sz="half" idx="10"/>
          </p:nvPr>
        </p:nvSpPr>
        <p:spPr/>
        <p:txBody>
          <a:bodyPr/>
          <a:lstStyle/>
          <a:p>
            <a:fld id="{4509A250-FF31-4206-8172-F9D3106AACB1}" type="datetimeFigureOut">
              <a:rPr lang="en-US" dirty="0"/>
              <a:t>1/10/2018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796027F-7875-4030-9381-8BD8C4F21935}" type="datetimeFigureOut">
              <a:rPr lang="en-US" dirty="0"/>
              <a:t>1/10/2018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9796027F-7875-4030-9381-8BD8C4F21935}" type="datetimeFigureOut">
              <a:rPr lang="en-US" dirty="0"/>
              <a:t>1/10/2018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9796027F-7875-4030-9381-8BD8C4F21935}" type="datetimeFigureOut">
              <a:rPr lang="en-US" dirty="0"/>
              <a:t>1/10/2018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7" name="Date Placeholder 2"/>
          <p:cNvSpPr>
            <a:spLocks noGrp="1"/>
          </p:cNvSpPr>
          <p:nvPr>
            <p:ph type="dt" sz="half" idx="10"/>
          </p:nvPr>
        </p:nvSpPr>
        <p:spPr/>
        <p:txBody>
          <a:bodyPr/>
          <a:lstStyle/>
          <a:p>
            <a:fld id="{4509A250-FF31-4206-8172-F9D3106AACB1}" type="datetimeFigureOut">
              <a:rPr lang="en-US" dirty="0"/>
              <a:t>1/10/2018</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509A250-FF31-4206-8172-F9D3106AACB1}" type="datetimeFigureOut">
              <a:rPr lang="en-US" dirty="0"/>
              <a:t>1/10/2018</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7" name="Date Placeholder 4"/>
          <p:cNvSpPr>
            <a:spLocks noGrp="1"/>
          </p:cNvSpPr>
          <p:nvPr>
            <p:ph type="dt" sz="half" idx="10"/>
          </p:nvPr>
        </p:nvSpPr>
        <p:spPr/>
        <p:txBody>
          <a:bodyPr/>
          <a:lstStyle/>
          <a:p>
            <a:fld id="{4509A250-FF31-4206-8172-F9D3106AACB1}" type="datetimeFigureOut">
              <a:rPr lang="en-US" dirty="0"/>
              <a:t>1/10/2018</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1/10/2018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smtClean="0"/>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AAD347D-5ACD-4C99-B74B-A9C85AD731AF}" type="datetimeFigureOut">
              <a:rPr lang="en-US" dirty="0"/>
              <a:t>1/10/2018</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02111984F565}" type="slidenum">
              <a:rPr lang="en-US" dirty="0"/>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64" r:id="rId12"/>
    <p:sldLayoutId id="2147483662" r:id="rId13"/>
    <p:sldLayoutId id="2147483669" r:id="rId14"/>
    <p:sldLayoutId id="2147483670" r:id="rId15"/>
    <p:sldLayoutId id="2147483658" r:id="rId16"/>
    <p:sldLayoutId id="2147483659"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gwu.rightanswers.com/portal/ss/index.jsp"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hyperlink" Target="https://chrome.google.webstore/" TargetMode="External"/><Relationship Id="rId2" Type="http://schemas.openxmlformats.org/officeDocument/2006/relationships/image" Target="../media/image22.jp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hyperlink" Target="https://chrome.google.com/webstore" TargetMode="External"/><Relationship Id="rId2" Type="http://schemas.openxmlformats.org/officeDocument/2006/relationships/image" Target="../media/image23.jp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hyperlink" Target="https://addons.mozilla.org/en-us/firefox/addon/axe-devtools/" TargetMode="Externa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hyperlink" Target="http://www.visionaustralia.org/digital-access-wat" TargetMode="External"/><Relationship Id="rId2" Type="http://schemas.openxmlformats.org/officeDocument/2006/relationships/hyperlink" Target="https://addons.mozilla.org/en-us/firefox/addon/axe-devtools/" TargetMode="External"/><Relationship Id="rId1" Type="http://schemas.openxmlformats.org/officeDocument/2006/relationships/slideLayout" Target="../slideLayouts/slideLayout6.xml"/><Relationship Id="rId4" Type="http://schemas.openxmlformats.org/officeDocument/2006/relationships/image" Target="../media/image25.jpg"/></Relationships>
</file>

<file path=ppt/slides/_rels/slide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3" Type="http://schemas.openxmlformats.org/officeDocument/2006/relationships/hyperlink" Target="https://techcrunch.com/2015/10/08/mobile-searches-surpass-desktop-searches-at-google-for-the-first-time/" TargetMode="External"/><Relationship Id="rId2" Type="http://schemas.openxmlformats.org/officeDocument/2006/relationships/image" Target="../media/image26.jp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hyperlink" Target="https://www.cludo.com/en/blog/search-vs-navigate-people-behave-websites-search-navigate/" TargetMode="External"/><Relationship Id="rId2" Type="http://schemas.openxmlformats.org/officeDocument/2006/relationships/image" Target="../media/image9.jp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hyperlink" Target="http://shouldiuseacarousel.com/" TargetMode="External"/><Relationship Id="rId2" Type="http://schemas.openxmlformats.org/officeDocument/2006/relationships/image" Target="../media/image10.jp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Web Clinic IT GWU</a:t>
            </a:r>
            <a:endParaRPr lang="en-US" dirty="0"/>
          </a:p>
        </p:txBody>
      </p:sp>
      <p:sp>
        <p:nvSpPr>
          <p:cNvPr id="3" name="Subtitle 2"/>
          <p:cNvSpPr>
            <a:spLocks noGrp="1"/>
          </p:cNvSpPr>
          <p:nvPr>
            <p:ph type="subTitle" idx="1"/>
          </p:nvPr>
        </p:nvSpPr>
        <p:spPr/>
        <p:txBody>
          <a:bodyPr/>
          <a:lstStyle/>
          <a:p>
            <a:r>
              <a:rPr lang="en-US" dirty="0" smtClean="0">
                <a:hlinkClick r:id="rId2"/>
              </a:rPr>
              <a:t>It.gwu.edu</a:t>
            </a:r>
            <a:endParaRPr lang="en-US" dirty="0"/>
          </a:p>
        </p:txBody>
      </p:sp>
    </p:spTree>
    <p:extLst>
      <p:ext uri="{BB962C8B-B14F-4D97-AF65-F5344CB8AC3E}">
        <p14:creationId xmlns:p14="http://schemas.microsoft.com/office/powerpoint/2010/main" val="146448232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8350" y="1308688"/>
            <a:ext cx="6791093" cy="4524311"/>
          </a:xfrm>
          <a:prstGeom prst="rect">
            <a:avLst/>
          </a:prstGeom>
        </p:spPr>
      </p:pic>
      <p:sp>
        <p:nvSpPr>
          <p:cNvPr id="3" name="TextBox 2"/>
          <p:cNvSpPr txBox="1"/>
          <p:nvPr/>
        </p:nvSpPr>
        <p:spPr>
          <a:xfrm>
            <a:off x="7538224" y="1796919"/>
            <a:ext cx="4304371" cy="3416320"/>
          </a:xfrm>
          <a:prstGeom prst="rect">
            <a:avLst/>
          </a:prstGeom>
          <a:noFill/>
        </p:spPr>
        <p:txBody>
          <a:bodyPr wrap="square" rtlCol="0">
            <a:spAutoFit/>
          </a:bodyPr>
          <a:lstStyle/>
          <a:p>
            <a:r>
              <a:rPr lang="en-US" sz="2400" dirty="0" smtClean="0"/>
              <a:t>Important content areas do not stand out, so in terms of “visual communication” content importance does not align with the visual hierarchy.  This matters greatly for those with weak vision skills, and for general cognition.</a:t>
            </a:r>
            <a:endParaRPr lang="en-US" sz="2400" dirty="0"/>
          </a:p>
        </p:txBody>
      </p:sp>
    </p:spTree>
    <p:extLst>
      <p:ext uri="{BB962C8B-B14F-4D97-AF65-F5344CB8AC3E}">
        <p14:creationId xmlns:p14="http://schemas.microsoft.com/office/powerpoint/2010/main" val="383778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7989" y="1482458"/>
            <a:ext cx="6791093" cy="4524311"/>
          </a:xfrm>
          <a:prstGeom prst="rect">
            <a:avLst/>
          </a:prstGeom>
        </p:spPr>
      </p:pic>
      <p:sp>
        <p:nvSpPr>
          <p:cNvPr id="3" name="TextBox 2"/>
          <p:cNvSpPr txBox="1"/>
          <p:nvPr/>
        </p:nvSpPr>
        <p:spPr>
          <a:xfrm>
            <a:off x="7527074" y="1328568"/>
            <a:ext cx="4326672" cy="3785652"/>
          </a:xfrm>
          <a:prstGeom prst="rect">
            <a:avLst/>
          </a:prstGeom>
          <a:noFill/>
        </p:spPr>
        <p:txBody>
          <a:bodyPr wrap="square" rtlCol="0">
            <a:spAutoFit/>
          </a:bodyPr>
          <a:lstStyle/>
          <a:p>
            <a:r>
              <a:rPr lang="en-US" sz="2400" dirty="0" smtClean="0"/>
              <a:t>Those with disabilities rely heavily on tabbing to navigate through a site.  On this site, visual Indicators are difficult to see.   </a:t>
            </a:r>
          </a:p>
          <a:p>
            <a:endParaRPr lang="en-US" sz="2400" dirty="0" smtClean="0"/>
          </a:p>
          <a:p>
            <a:r>
              <a:rPr lang="en-US" sz="2400" dirty="0" smtClean="0"/>
              <a:t>One of the elements has focus on it right now, but it is hard to tell by looking which element has focus.</a:t>
            </a:r>
            <a:endParaRPr lang="en-US" sz="2400" dirty="0"/>
          </a:p>
        </p:txBody>
      </p:sp>
    </p:spTree>
    <p:extLst>
      <p:ext uri="{BB962C8B-B14F-4D97-AF65-F5344CB8AC3E}">
        <p14:creationId xmlns:p14="http://schemas.microsoft.com/office/powerpoint/2010/main" val="261665424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1077" y="1025912"/>
            <a:ext cx="7594341" cy="5060888"/>
          </a:xfrm>
          <a:prstGeom prst="rect">
            <a:avLst/>
          </a:prstGeom>
        </p:spPr>
      </p:pic>
      <p:sp>
        <p:nvSpPr>
          <p:cNvPr id="3" name="TextBox 2"/>
          <p:cNvSpPr txBox="1"/>
          <p:nvPr/>
        </p:nvSpPr>
        <p:spPr>
          <a:xfrm>
            <a:off x="8419171" y="1806498"/>
            <a:ext cx="3044283" cy="2677656"/>
          </a:xfrm>
          <a:prstGeom prst="rect">
            <a:avLst/>
          </a:prstGeom>
          <a:noFill/>
        </p:spPr>
        <p:txBody>
          <a:bodyPr wrap="square" rtlCol="0">
            <a:spAutoFit/>
          </a:bodyPr>
          <a:lstStyle/>
          <a:p>
            <a:r>
              <a:rPr lang="en-US" sz="2400" dirty="0" smtClean="0"/>
              <a:t>This content must rely on the click of a mouse, or specialized knowledge of how to use a screen-reader to access.</a:t>
            </a:r>
            <a:endParaRPr lang="en-US" sz="2400" dirty="0"/>
          </a:p>
        </p:txBody>
      </p:sp>
    </p:spTree>
    <p:extLst>
      <p:ext uri="{BB962C8B-B14F-4D97-AF65-F5344CB8AC3E}">
        <p14:creationId xmlns:p14="http://schemas.microsoft.com/office/powerpoint/2010/main" val="345092027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1078" y="1126273"/>
            <a:ext cx="7661273" cy="5105492"/>
          </a:xfrm>
          <a:prstGeom prst="rect">
            <a:avLst/>
          </a:prstGeom>
        </p:spPr>
      </p:pic>
      <p:sp>
        <p:nvSpPr>
          <p:cNvPr id="3" name="TextBox 2"/>
          <p:cNvSpPr txBox="1"/>
          <p:nvPr/>
        </p:nvSpPr>
        <p:spPr>
          <a:xfrm>
            <a:off x="8385716" y="1471961"/>
            <a:ext cx="3612995" cy="4524315"/>
          </a:xfrm>
          <a:prstGeom prst="rect">
            <a:avLst/>
          </a:prstGeom>
          <a:noFill/>
        </p:spPr>
        <p:txBody>
          <a:bodyPr wrap="square" rtlCol="0">
            <a:spAutoFit/>
          </a:bodyPr>
          <a:lstStyle/>
          <a:p>
            <a:r>
              <a:rPr lang="en-US" sz="2400" dirty="0" smtClean="0"/>
              <a:t>Search is an extremely important feature on any website, not only for those with physical disabilities, but those with cognitive disabilities.  This configuration is problematic on a visual level, an accessibility level, and for usability.   </a:t>
            </a:r>
            <a:endParaRPr lang="en-US" sz="2400" dirty="0"/>
          </a:p>
        </p:txBody>
      </p:sp>
    </p:spTree>
    <p:extLst>
      <p:ext uri="{BB962C8B-B14F-4D97-AF65-F5344CB8AC3E}">
        <p14:creationId xmlns:p14="http://schemas.microsoft.com/office/powerpoint/2010/main" val="420810063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6" y="586884"/>
            <a:ext cx="8825657" cy="1915647"/>
          </a:xfrm>
        </p:spPr>
        <p:txBody>
          <a:bodyPr/>
          <a:lstStyle/>
          <a:p>
            <a:r>
              <a:rPr lang="en-US" dirty="0" smtClean="0"/>
              <a:t>Use Screen Readers to test, but always, always remember…..</a:t>
            </a:r>
            <a:endParaRPr lang="en-US" dirty="0"/>
          </a:p>
        </p:txBody>
      </p:sp>
      <p:sp>
        <p:nvSpPr>
          <p:cNvPr id="3" name="Text Placeholder 2"/>
          <p:cNvSpPr>
            <a:spLocks noGrp="1"/>
          </p:cNvSpPr>
          <p:nvPr>
            <p:ph type="body" idx="1"/>
          </p:nvPr>
        </p:nvSpPr>
        <p:spPr>
          <a:xfrm>
            <a:off x="1154955" y="2703254"/>
            <a:ext cx="8825658" cy="860400"/>
          </a:xfrm>
        </p:spPr>
        <p:txBody>
          <a:bodyPr>
            <a:normAutofit/>
          </a:bodyPr>
          <a:lstStyle/>
          <a:p>
            <a:r>
              <a:rPr lang="en-US" sz="4800" dirty="0" smtClean="0">
                <a:solidFill>
                  <a:srgbClr val="FFFF00"/>
                </a:solidFill>
              </a:rPr>
              <a:t>YOU are NOT AN EXPERT…</a:t>
            </a:r>
            <a:endParaRPr lang="en-US" sz="4800" dirty="0">
              <a:solidFill>
                <a:srgbClr val="FFFF00"/>
              </a:solidFill>
            </a:endParaRPr>
          </a:p>
        </p:txBody>
      </p:sp>
      <p:sp>
        <p:nvSpPr>
          <p:cNvPr id="4" name="TextBox 3"/>
          <p:cNvSpPr txBox="1"/>
          <p:nvPr/>
        </p:nvSpPr>
        <p:spPr>
          <a:xfrm>
            <a:off x="1304693" y="3824868"/>
            <a:ext cx="9099395" cy="1815882"/>
          </a:xfrm>
          <a:prstGeom prst="rect">
            <a:avLst/>
          </a:prstGeom>
          <a:noFill/>
        </p:spPr>
        <p:txBody>
          <a:bodyPr wrap="square" rtlCol="0">
            <a:spAutoFit/>
          </a:bodyPr>
          <a:lstStyle/>
          <a:p>
            <a:r>
              <a:rPr lang="en-US" sz="2800" dirty="0" smtClean="0"/>
              <a:t>The ONLY experts are those with disabilities who rely on the technology.   If you have use of your eyes and hands, you can never be an expert without dedicated, targeted, years of study.</a:t>
            </a:r>
            <a:endParaRPr lang="en-US" sz="2800" dirty="0"/>
          </a:p>
        </p:txBody>
      </p:sp>
    </p:spTree>
    <p:extLst>
      <p:ext uri="{BB962C8B-B14F-4D97-AF65-F5344CB8AC3E}">
        <p14:creationId xmlns:p14="http://schemas.microsoft.com/office/powerpoint/2010/main" val="121339854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6" y="586884"/>
            <a:ext cx="8825657" cy="1915647"/>
          </a:xfrm>
        </p:spPr>
        <p:txBody>
          <a:bodyPr/>
          <a:lstStyle/>
          <a:p>
            <a:r>
              <a:rPr lang="en-US" dirty="0" smtClean="0"/>
              <a:t>So why do I use screen-readers?</a:t>
            </a:r>
            <a:endParaRPr lang="en-US" dirty="0"/>
          </a:p>
        </p:txBody>
      </p:sp>
      <p:sp>
        <p:nvSpPr>
          <p:cNvPr id="3" name="Text Placeholder 2"/>
          <p:cNvSpPr>
            <a:spLocks noGrp="1"/>
          </p:cNvSpPr>
          <p:nvPr>
            <p:ph type="body" idx="1"/>
          </p:nvPr>
        </p:nvSpPr>
        <p:spPr>
          <a:xfrm>
            <a:off x="1154955" y="2703254"/>
            <a:ext cx="8825658" cy="860400"/>
          </a:xfrm>
        </p:spPr>
        <p:txBody>
          <a:bodyPr>
            <a:normAutofit/>
          </a:bodyPr>
          <a:lstStyle/>
          <a:p>
            <a:r>
              <a:rPr lang="en-US" sz="4800" dirty="0" smtClean="0">
                <a:solidFill>
                  <a:srgbClr val="FFFF00"/>
                </a:solidFill>
              </a:rPr>
              <a:t>I am NOT AN EXPERT…</a:t>
            </a:r>
            <a:endParaRPr lang="en-US" sz="4800" dirty="0">
              <a:solidFill>
                <a:srgbClr val="FFFF00"/>
              </a:solidFill>
            </a:endParaRPr>
          </a:p>
        </p:txBody>
      </p:sp>
      <p:sp>
        <p:nvSpPr>
          <p:cNvPr id="4" name="TextBox 3"/>
          <p:cNvSpPr txBox="1"/>
          <p:nvPr/>
        </p:nvSpPr>
        <p:spPr>
          <a:xfrm>
            <a:off x="1304693" y="3824868"/>
            <a:ext cx="9099395" cy="1815882"/>
          </a:xfrm>
          <a:prstGeom prst="rect">
            <a:avLst/>
          </a:prstGeom>
          <a:noFill/>
        </p:spPr>
        <p:txBody>
          <a:bodyPr wrap="square" rtlCol="0">
            <a:spAutoFit/>
          </a:bodyPr>
          <a:lstStyle/>
          <a:p>
            <a:r>
              <a:rPr lang="en-US" sz="2800" dirty="0" smtClean="0"/>
              <a:t>It helps me to get a feel for how the other half lives, to test code, and to “narrow down” my questions to ask Robert on the chances I get to work with him.  Time is not unlimited.</a:t>
            </a:r>
            <a:endParaRPr lang="en-US" sz="2800" dirty="0"/>
          </a:p>
        </p:txBody>
      </p:sp>
    </p:spTree>
    <p:extLst>
      <p:ext uri="{BB962C8B-B14F-4D97-AF65-F5344CB8AC3E}">
        <p14:creationId xmlns:p14="http://schemas.microsoft.com/office/powerpoint/2010/main" val="39750524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6" y="586884"/>
            <a:ext cx="8825657" cy="1915647"/>
          </a:xfrm>
        </p:spPr>
        <p:txBody>
          <a:bodyPr/>
          <a:lstStyle/>
          <a:p>
            <a:r>
              <a:rPr lang="en-US" dirty="0" smtClean="0"/>
              <a:t>Keep in mind….</a:t>
            </a:r>
            <a:endParaRPr lang="en-US" dirty="0"/>
          </a:p>
        </p:txBody>
      </p:sp>
      <p:sp>
        <p:nvSpPr>
          <p:cNvPr id="3" name="Text Placeholder 2"/>
          <p:cNvSpPr>
            <a:spLocks noGrp="1"/>
          </p:cNvSpPr>
          <p:nvPr>
            <p:ph type="body" idx="1"/>
          </p:nvPr>
        </p:nvSpPr>
        <p:spPr>
          <a:xfrm>
            <a:off x="1154955" y="2703254"/>
            <a:ext cx="8825658" cy="860400"/>
          </a:xfrm>
        </p:spPr>
        <p:txBody>
          <a:bodyPr>
            <a:normAutofit fontScale="62500" lnSpcReduction="20000"/>
          </a:bodyPr>
          <a:lstStyle/>
          <a:p>
            <a:r>
              <a:rPr lang="en-US" sz="4800" dirty="0" smtClean="0">
                <a:solidFill>
                  <a:srgbClr val="FFFF00"/>
                </a:solidFill>
              </a:rPr>
              <a:t>Just because it passes a screen-reader test doesn’t make it accessible…</a:t>
            </a:r>
            <a:endParaRPr lang="en-US" sz="4800" dirty="0">
              <a:solidFill>
                <a:srgbClr val="FFFF00"/>
              </a:solidFill>
            </a:endParaRPr>
          </a:p>
        </p:txBody>
      </p:sp>
      <p:sp>
        <p:nvSpPr>
          <p:cNvPr id="4" name="TextBox 3"/>
          <p:cNvSpPr txBox="1"/>
          <p:nvPr/>
        </p:nvSpPr>
        <p:spPr>
          <a:xfrm>
            <a:off x="1304693" y="3824868"/>
            <a:ext cx="9099395" cy="954107"/>
          </a:xfrm>
          <a:prstGeom prst="rect">
            <a:avLst/>
          </a:prstGeom>
          <a:noFill/>
        </p:spPr>
        <p:txBody>
          <a:bodyPr wrap="square" rtlCol="0">
            <a:spAutoFit/>
          </a:bodyPr>
          <a:lstStyle/>
          <a:p>
            <a:r>
              <a:rPr lang="en-US" sz="2800" dirty="0" smtClean="0"/>
              <a:t>Those with low-vision rely on different cues than the linear path presented by screen-readers</a:t>
            </a:r>
            <a:endParaRPr lang="en-US" sz="2800" dirty="0"/>
          </a:p>
        </p:txBody>
      </p:sp>
    </p:spTree>
    <p:extLst>
      <p:ext uri="{BB962C8B-B14F-4D97-AF65-F5344CB8AC3E}">
        <p14:creationId xmlns:p14="http://schemas.microsoft.com/office/powerpoint/2010/main" val="128813385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About working with screen-readers, as observed by a blind developer</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83945" y="2266764"/>
            <a:ext cx="6598920" cy="2948940"/>
          </a:xfrm>
          <a:prstGeom prst="rect">
            <a:avLst/>
          </a:prstGeom>
        </p:spPr>
      </p:pic>
    </p:spTree>
    <p:extLst>
      <p:ext uri="{BB962C8B-B14F-4D97-AF65-F5344CB8AC3E}">
        <p14:creationId xmlns:p14="http://schemas.microsoft.com/office/powerpoint/2010/main" val="38387035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9404723" cy="829093"/>
          </a:xfrm>
        </p:spPr>
        <p:txBody>
          <a:bodyPr/>
          <a:lstStyle/>
          <a:p>
            <a:r>
              <a:rPr lang="en-US" dirty="0" smtClean="0"/>
              <a:t>What would a screen reader see?</a:t>
            </a:r>
            <a:endParaRPr lang="en-US" dirty="0"/>
          </a:p>
        </p:txBody>
      </p:sp>
      <p:pic>
        <p:nvPicPr>
          <p:cNvPr id="3" name="GWU_ITsiteJAWS">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46111" y="1281811"/>
            <a:ext cx="8960005" cy="4980608"/>
          </a:xfrm>
          <a:prstGeom prst="rect">
            <a:avLst/>
          </a:prstGeom>
        </p:spPr>
      </p:pic>
    </p:spTree>
    <p:extLst>
      <p:ext uri="{BB962C8B-B14F-4D97-AF65-F5344CB8AC3E}">
        <p14:creationId xmlns:p14="http://schemas.microsoft.com/office/powerpoint/2010/main" val="416520078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9404723" cy="1030394"/>
          </a:xfrm>
        </p:spPr>
        <p:txBody>
          <a:bodyPr/>
          <a:lstStyle/>
          <a:p>
            <a:r>
              <a:rPr lang="en-US" dirty="0" smtClean="0"/>
              <a:t>Another screen reader…</a:t>
            </a:r>
            <a:endParaRPr lang="en-US" dirty="0"/>
          </a:p>
        </p:txBody>
      </p:sp>
      <p:pic>
        <p:nvPicPr>
          <p:cNvPr id="3" name="GWU_ITsiteNVDA">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46111" y="1366016"/>
            <a:ext cx="8614317" cy="4788450"/>
          </a:xfrm>
          <a:prstGeom prst="rect">
            <a:avLst/>
          </a:prstGeom>
        </p:spPr>
      </p:pic>
    </p:spTree>
    <p:extLst>
      <p:ext uri="{BB962C8B-B14F-4D97-AF65-F5344CB8AC3E}">
        <p14:creationId xmlns:p14="http://schemas.microsoft.com/office/powerpoint/2010/main" val="297802571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11071" y="722970"/>
            <a:ext cx="8825659" cy="5923157"/>
          </a:xfrm>
        </p:spPr>
        <p:txBody>
          <a:bodyPr/>
          <a:lstStyle/>
          <a:p>
            <a:r>
              <a:rPr lang="en-US" dirty="0" smtClean="0"/>
              <a:t>Reviewed by:</a:t>
            </a:r>
            <a:br>
              <a:rPr lang="en-US" dirty="0" smtClean="0"/>
            </a:br>
            <a:r>
              <a:rPr lang="en-US" dirty="0" smtClean="0"/>
              <a:t/>
            </a:r>
            <a:br>
              <a:rPr lang="en-US" dirty="0" smtClean="0"/>
            </a:br>
            <a:r>
              <a:rPr lang="en-US" sz="4000" dirty="0"/>
              <a:t>Sharon Austin</a:t>
            </a:r>
            <a:r>
              <a:rPr lang="en-US" sz="3600" dirty="0"/>
              <a:t>, </a:t>
            </a:r>
            <a:r>
              <a:rPr lang="en-US" sz="3600" dirty="0" smtClean="0"/>
              <a:t/>
            </a:r>
            <a:br>
              <a:rPr lang="en-US" sz="3600" dirty="0" smtClean="0"/>
            </a:br>
            <a:r>
              <a:rPr lang="en-US" sz="3200" dirty="0" smtClean="0"/>
              <a:t>Web </a:t>
            </a:r>
            <a:r>
              <a:rPr lang="en-US" sz="3200" dirty="0"/>
              <a:t>Applications Specialist, USFSP</a:t>
            </a:r>
            <a:r>
              <a:rPr lang="en-US" dirty="0"/>
              <a:t/>
            </a:r>
            <a:br>
              <a:rPr lang="en-US" dirty="0"/>
            </a:br>
            <a:r>
              <a:rPr lang="en-US" sz="3600" dirty="0"/>
              <a:t>Robert </a:t>
            </a:r>
            <a:r>
              <a:rPr lang="en-US" sz="3600" dirty="0" err="1"/>
              <a:t>Beasey</a:t>
            </a:r>
            <a:r>
              <a:rPr lang="en-US" sz="3600" dirty="0"/>
              <a:t>, </a:t>
            </a:r>
            <a:r>
              <a:rPr lang="en-US" sz="3600" dirty="0" smtClean="0"/>
              <a:t/>
            </a:r>
            <a:br>
              <a:rPr lang="en-US" sz="3600" dirty="0" smtClean="0"/>
            </a:br>
            <a:r>
              <a:rPr lang="en-US" sz="2800" dirty="0" smtClean="0"/>
              <a:t>Student</a:t>
            </a:r>
            <a:r>
              <a:rPr lang="en-US" sz="2800" dirty="0"/>
              <a:t>, </a:t>
            </a:r>
            <a:r>
              <a:rPr lang="en-US" sz="2800" dirty="0" smtClean="0"/>
              <a:t>USFSP</a:t>
            </a:r>
            <a:r>
              <a:rPr lang="en-US" sz="3600" dirty="0" smtClean="0"/>
              <a:t/>
            </a:r>
            <a:br>
              <a:rPr lang="en-US" sz="3600" dirty="0" smtClean="0"/>
            </a:br>
            <a:r>
              <a:rPr lang="en-US" sz="3600" dirty="0"/>
              <a:t/>
            </a:r>
            <a:br>
              <a:rPr lang="en-US" sz="3600" dirty="0"/>
            </a:br>
            <a:r>
              <a:rPr lang="en-US" dirty="0" smtClean="0"/>
              <a:t>Special Thanks to:</a:t>
            </a:r>
            <a:r>
              <a:rPr lang="en-US" dirty="0"/>
              <a:t/>
            </a:r>
            <a:br>
              <a:rPr lang="en-US" dirty="0"/>
            </a:br>
            <a:r>
              <a:rPr lang="en-US" sz="3600" dirty="0" smtClean="0"/>
              <a:t>Kara </a:t>
            </a:r>
            <a:r>
              <a:rPr lang="en-US" sz="3600" dirty="0" err="1" smtClean="0"/>
              <a:t>Gillepsie</a:t>
            </a:r>
            <a:r>
              <a:rPr lang="en-US" sz="3600" dirty="0" smtClean="0"/>
              <a:t>, GWU</a:t>
            </a:r>
            <a:endParaRPr lang="en-US" sz="3600" dirty="0"/>
          </a:p>
        </p:txBody>
      </p:sp>
    </p:spTree>
    <p:extLst>
      <p:ext uri="{BB962C8B-B14F-4D97-AF65-F5344CB8AC3E}">
        <p14:creationId xmlns:p14="http://schemas.microsoft.com/office/powerpoint/2010/main" val="32619587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9404723" cy="963487"/>
          </a:xfrm>
        </p:spPr>
        <p:txBody>
          <a:bodyPr/>
          <a:lstStyle/>
          <a:p>
            <a:r>
              <a:rPr lang="en-US" dirty="0" smtClean="0"/>
              <a:t>General Guidelines…</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6111" y="1231042"/>
            <a:ext cx="9049586" cy="5161478"/>
          </a:xfrm>
          <a:prstGeom prst="rect">
            <a:avLst/>
          </a:prstGeom>
        </p:spPr>
      </p:pic>
    </p:spTree>
    <p:extLst>
      <p:ext uri="{BB962C8B-B14F-4D97-AF65-F5344CB8AC3E}">
        <p14:creationId xmlns:p14="http://schemas.microsoft.com/office/powerpoint/2010/main" val="295826952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6604" y="490653"/>
            <a:ext cx="9895903" cy="892951"/>
          </a:xfrm>
        </p:spPr>
        <p:txBody>
          <a:bodyPr/>
          <a:lstStyle/>
          <a:p>
            <a:r>
              <a:rPr lang="en-US" dirty="0" smtClean="0"/>
              <a:t>This page did well with screen-readers..</a:t>
            </a:r>
            <a:endParaRPr lang="en-US" dirty="0"/>
          </a:p>
        </p:txBody>
      </p:sp>
      <p:sp>
        <p:nvSpPr>
          <p:cNvPr id="3" name="Text Placeholder 2"/>
          <p:cNvSpPr>
            <a:spLocks noGrp="1"/>
          </p:cNvSpPr>
          <p:nvPr>
            <p:ph type="body" idx="1"/>
          </p:nvPr>
        </p:nvSpPr>
        <p:spPr>
          <a:xfrm>
            <a:off x="1253423" y="6141634"/>
            <a:ext cx="8593375" cy="571400"/>
          </a:xfrm>
        </p:spPr>
        <p:txBody>
          <a:bodyPr/>
          <a:lstStyle/>
          <a:p>
            <a:r>
              <a:rPr lang="en-US" dirty="0" smtClean="0"/>
              <a:t>From typing “help” in lower search box</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53424" y="1506268"/>
            <a:ext cx="8361091" cy="4635366"/>
          </a:xfrm>
          <a:prstGeom prst="rect">
            <a:avLst/>
          </a:prstGeom>
        </p:spPr>
      </p:pic>
    </p:spTree>
    <p:extLst>
      <p:ext uri="{BB962C8B-B14F-4D97-AF65-F5344CB8AC3E}">
        <p14:creationId xmlns:p14="http://schemas.microsoft.com/office/powerpoint/2010/main" val="13183285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48994" y="452718"/>
            <a:ext cx="9101840" cy="1400530"/>
          </a:xfrm>
        </p:spPr>
        <p:txBody>
          <a:bodyPr/>
          <a:lstStyle/>
          <a:p>
            <a:r>
              <a:rPr lang="en-US" dirty="0" smtClean="0"/>
              <a:t>Tools to help…tenon.io</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8994" y="1583472"/>
            <a:ext cx="7681571" cy="5117559"/>
          </a:xfrm>
          <a:prstGeom prst="rect">
            <a:avLst/>
          </a:prstGeom>
        </p:spPr>
      </p:pic>
    </p:spTree>
    <p:extLst>
      <p:ext uri="{BB962C8B-B14F-4D97-AF65-F5344CB8AC3E}">
        <p14:creationId xmlns:p14="http://schemas.microsoft.com/office/powerpoint/2010/main" val="211879867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48994" y="452718"/>
            <a:ext cx="9101840" cy="1400530"/>
          </a:xfrm>
        </p:spPr>
        <p:txBody>
          <a:bodyPr/>
          <a:lstStyle/>
          <a:p>
            <a:r>
              <a:rPr lang="en-US" dirty="0" smtClean="0"/>
              <a:t>Tools to help … tenon.io</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8995" y="1308279"/>
            <a:ext cx="7024128" cy="4679562"/>
          </a:xfrm>
          <a:prstGeom prst="rect">
            <a:avLst/>
          </a:prstGeom>
        </p:spPr>
      </p:pic>
      <p:sp>
        <p:nvSpPr>
          <p:cNvPr id="4" name="TextBox 3"/>
          <p:cNvSpPr txBox="1"/>
          <p:nvPr/>
        </p:nvSpPr>
        <p:spPr>
          <a:xfrm>
            <a:off x="8095785" y="1308279"/>
            <a:ext cx="3869474" cy="4154984"/>
          </a:xfrm>
          <a:prstGeom prst="rect">
            <a:avLst/>
          </a:prstGeom>
          <a:noFill/>
        </p:spPr>
        <p:txBody>
          <a:bodyPr wrap="square" rtlCol="0">
            <a:spAutoFit/>
          </a:bodyPr>
          <a:lstStyle/>
          <a:p>
            <a:r>
              <a:rPr lang="en-US" sz="2400" dirty="0" smtClean="0"/>
              <a:t>Screen readers often navigate by headings…leaving them empty sends blind users on a wild goose chase for content.</a:t>
            </a:r>
          </a:p>
          <a:p>
            <a:endParaRPr lang="en-US" sz="2400" dirty="0"/>
          </a:p>
          <a:p>
            <a:r>
              <a:rPr lang="en-US" sz="2400" dirty="0" smtClean="0"/>
              <a:t>Also, please ensure headers are in a logical order…h2 before h3, and don’t use for styling.</a:t>
            </a:r>
            <a:endParaRPr lang="en-US" sz="2400" dirty="0"/>
          </a:p>
        </p:txBody>
      </p:sp>
    </p:spTree>
    <p:extLst>
      <p:ext uri="{BB962C8B-B14F-4D97-AF65-F5344CB8AC3E}">
        <p14:creationId xmlns:p14="http://schemas.microsoft.com/office/powerpoint/2010/main" val="124557189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48994" y="452718"/>
            <a:ext cx="9101840" cy="1400530"/>
          </a:xfrm>
        </p:spPr>
        <p:txBody>
          <a:bodyPr/>
          <a:lstStyle/>
          <a:p>
            <a:r>
              <a:rPr lang="en-US" dirty="0" smtClean="0"/>
              <a:t>Tools to help … tenon.io</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8994" y="1367711"/>
            <a:ext cx="6466567" cy="4308108"/>
          </a:xfrm>
          <a:prstGeom prst="rect">
            <a:avLst/>
          </a:prstGeom>
        </p:spPr>
      </p:pic>
      <p:sp>
        <p:nvSpPr>
          <p:cNvPr id="4" name="TextBox 3"/>
          <p:cNvSpPr txBox="1"/>
          <p:nvPr/>
        </p:nvSpPr>
        <p:spPr>
          <a:xfrm>
            <a:off x="948994" y="6066263"/>
            <a:ext cx="8674508" cy="369332"/>
          </a:xfrm>
          <a:prstGeom prst="rect">
            <a:avLst/>
          </a:prstGeom>
          <a:noFill/>
        </p:spPr>
        <p:txBody>
          <a:bodyPr wrap="square" rtlCol="0">
            <a:spAutoFit/>
          </a:bodyPr>
          <a:lstStyle/>
          <a:p>
            <a:r>
              <a:rPr lang="en-US" dirty="0" smtClean="0"/>
              <a:t>Support this, and all such tools, if you can.   Sign up and/or donate.</a:t>
            </a:r>
            <a:endParaRPr lang="en-US" dirty="0"/>
          </a:p>
        </p:txBody>
      </p:sp>
    </p:spTree>
    <p:extLst>
      <p:ext uri="{BB962C8B-B14F-4D97-AF65-F5344CB8AC3E}">
        <p14:creationId xmlns:p14="http://schemas.microsoft.com/office/powerpoint/2010/main" val="363776815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30905" y="486523"/>
            <a:ext cx="8515893" cy="650901"/>
          </a:xfrm>
        </p:spPr>
        <p:txBody>
          <a:bodyPr/>
          <a:lstStyle/>
          <a:p>
            <a:r>
              <a:rPr lang="en-US" dirty="0" smtClean="0"/>
              <a:t>Tools to Help….</a:t>
            </a:r>
            <a:endParaRPr lang="en-US" dirty="0"/>
          </a:p>
        </p:txBody>
      </p:sp>
      <p:sp>
        <p:nvSpPr>
          <p:cNvPr id="3" name="Text Placeholder 2"/>
          <p:cNvSpPr>
            <a:spLocks noGrp="1"/>
          </p:cNvSpPr>
          <p:nvPr>
            <p:ph type="body" idx="1"/>
          </p:nvPr>
        </p:nvSpPr>
        <p:spPr>
          <a:xfrm>
            <a:off x="1330905" y="5468757"/>
            <a:ext cx="8825658" cy="860400"/>
          </a:xfrm>
        </p:spPr>
        <p:txBody>
          <a:bodyPr>
            <a:normAutofit fontScale="92500" lnSpcReduction="20000"/>
          </a:bodyPr>
          <a:lstStyle/>
          <a:p>
            <a:r>
              <a:rPr lang="en-US" dirty="0" smtClean="0"/>
              <a:t>Caution when using aria…can do more harm than good if used incorrectly…..test, test, test, and test some more with actual blind users.</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0905" y="1137424"/>
            <a:ext cx="8730063" cy="4237464"/>
          </a:xfrm>
          <a:prstGeom prst="rect">
            <a:avLst/>
          </a:prstGeom>
        </p:spPr>
      </p:pic>
    </p:spTree>
    <p:extLst>
      <p:ext uri="{BB962C8B-B14F-4D97-AF65-F5344CB8AC3E}">
        <p14:creationId xmlns:p14="http://schemas.microsoft.com/office/powerpoint/2010/main" val="27874732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Tools to help … </a:t>
            </a:r>
            <a:r>
              <a:rPr lang="en-US" dirty="0" err="1" smtClean="0"/>
              <a:t>ChromeLens</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4443" y="1443711"/>
            <a:ext cx="9254025" cy="4579063"/>
          </a:xfrm>
          <a:prstGeom prst="rect">
            <a:avLst/>
          </a:prstGeom>
        </p:spPr>
      </p:pic>
      <p:sp>
        <p:nvSpPr>
          <p:cNvPr id="4" name="TextBox 3"/>
          <p:cNvSpPr txBox="1"/>
          <p:nvPr/>
        </p:nvSpPr>
        <p:spPr>
          <a:xfrm>
            <a:off x="514443" y="6255835"/>
            <a:ext cx="8988543" cy="369332"/>
          </a:xfrm>
          <a:prstGeom prst="rect">
            <a:avLst/>
          </a:prstGeom>
          <a:noFill/>
        </p:spPr>
        <p:txBody>
          <a:bodyPr wrap="square" rtlCol="0">
            <a:spAutoFit/>
          </a:bodyPr>
          <a:lstStyle/>
          <a:p>
            <a:r>
              <a:rPr lang="en-US" dirty="0" smtClean="0">
                <a:hlinkClick r:id="rId3"/>
              </a:rPr>
              <a:t>https://chrome.google.webstore</a:t>
            </a:r>
            <a:endParaRPr lang="en-US" dirty="0"/>
          </a:p>
        </p:txBody>
      </p:sp>
    </p:spTree>
    <p:extLst>
      <p:ext uri="{BB962C8B-B14F-4D97-AF65-F5344CB8AC3E}">
        <p14:creationId xmlns:p14="http://schemas.microsoft.com/office/powerpoint/2010/main" val="353497261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3406" y="452718"/>
            <a:ext cx="9404723" cy="1052697"/>
          </a:xfrm>
        </p:spPr>
        <p:txBody>
          <a:bodyPr/>
          <a:lstStyle/>
          <a:p>
            <a:r>
              <a:rPr lang="en-US" dirty="0" smtClean="0"/>
              <a:t>Tools to help …. Chrome Plugins</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3407" y="1280178"/>
            <a:ext cx="7472740" cy="4769397"/>
          </a:xfrm>
          <a:prstGeom prst="rect">
            <a:avLst/>
          </a:prstGeom>
        </p:spPr>
      </p:pic>
      <p:sp>
        <p:nvSpPr>
          <p:cNvPr id="4" name="TextBox 3"/>
          <p:cNvSpPr txBox="1"/>
          <p:nvPr/>
        </p:nvSpPr>
        <p:spPr>
          <a:xfrm>
            <a:off x="1191757" y="6289288"/>
            <a:ext cx="7182809" cy="369332"/>
          </a:xfrm>
          <a:prstGeom prst="rect">
            <a:avLst/>
          </a:prstGeom>
          <a:noFill/>
        </p:spPr>
        <p:txBody>
          <a:bodyPr wrap="square" rtlCol="0">
            <a:spAutoFit/>
          </a:bodyPr>
          <a:lstStyle/>
          <a:p>
            <a:r>
              <a:rPr lang="en-US" dirty="0" smtClean="0">
                <a:hlinkClick r:id="rId3"/>
              </a:rPr>
              <a:t>https://chrome.google.com/webstore</a:t>
            </a:r>
            <a:endParaRPr lang="en-US" dirty="0"/>
          </a:p>
        </p:txBody>
      </p:sp>
    </p:spTree>
    <p:extLst>
      <p:ext uri="{BB962C8B-B14F-4D97-AF65-F5344CB8AC3E}">
        <p14:creationId xmlns:p14="http://schemas.microsoft.com/office/powerpoint/2010/main" val="200023577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Tools to help … Firefox</a:t>
            </a:r>
            <a:endParaRPr lang="en-US" dirty="0"/>
          </a:p>
        </p:txBody>
      </p:sp>
      <p:sp>
        <p:nvSpPr>
          <p:cNvPr id="3" name="TextBox 2">
            <a:hlinkClick r:id="rId2"/>
          </p:cNvPr>
          <p:cNvSpPr txBox="1"/>
          <p:nvPr/>
        </p:nvSpPr>
        <p:spPr>
          <a:xfrm>
            <a:off x="646111" y="6086800"/>
            <a:ext cx="8200305" cy="369332"/>
          </a:xfrm>
          <a:prstGeom prst="rect">
            <a:avLst/>
          </a:prstGeom>
          <a:noFill/>
        </p:spPr>
        <p:txBody>
          <a:bodyPr wrap="square" rtlCol="0">
            <a:spAutoFit/>
          </a:bodyPr>
          <a:lstStyle/>
          <a:p>
            <a:r>
              <a:rPr lang="en-US" dirty="0" smtClean="0">
                <a:hlinkClick r:id="rId2"/>
              </a:rPr>
              <a:t>https://addons.Mozilla.org/en-us/firefox/addon/axe-devtools</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6111" y="1242193"/>
            <a:ext cx="7559572" cy="4716966"/>
          </a:xfrm>
          <a:prstGeom prst="rect">
            <a:avLst/>
          </a:prstGeom>
        </p:spPr>
      </p:pic>
    </p:spTree>
    <p:extLst>
      <p:ext uri="{BB962C8B-B14F-4D97-AF65-F5344CB8AC3E}">
        <p14:creationId xmlns:p14="http://schemas.microsoft.com/office/powerpoint/2010/main" val="122031193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Tools to help … IE</a:t>
            </a:r>
            <a:endParaRPr lang="en-US" dirty="0"/>
          </a:p>
        </p:txBody>
      </p:sp>
      <p:sp>
        <p:nvSpPr>
          <p:cNvPr id="3" name="TextBox 2">
            <a:hlinkClick r:id="rId2"/>
          </p:cNvPr>
          <p:cNvSpPr txBox="1"/>
          <p:nvPr/>
        </p:nvSpPr>
        <p:spPr>
          <a:xfrm>
            <a:off x="646111" y="6086800"/>
            <a:ext cx="8200305" cy="369332"/>
          </a:xfrm>
          <a:prstGeom prst="rect">
            <a:avLst/>
          </a:prstGeom>
          <a:noFill/>
        </p:spPr>
        <p:txBody>
          <a:bodyPr wrap="square" rtlCol="0">
            <a:spAutoFit/>
          </a:bodyPr>
          <a:lstStyle/>
          <a:p>
            <a:r>
              <a:rPr lang="en-US" dirty="0" smtClean="0">
                <a:hlinkClick r:id="rId3"/>
              </a:rPr>
              <a:t>www.visionaustralia.org/digital-access-wat</a:t>
            </a:r>
            <a:endParaRPr lang="en-US" dirty="0"/>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6021" y="1291405"/>
            <a:ext cx="8120483" cy="4273054"/>
          </a:xfrm>
          <a:prstGeom prst="rect">
            <a:avLst/>
          </a:prstGeom>
        </p:spPr>
      </p:pic>
    </p:spTree>
    <p:extLst>
      <p:ext uri="{BB962C8B-B14F-4D97-AF65-F5344CB8AC3E}">
        <p14:creationId xmlns:p14="http://schemas.microsoft.com/office/powerpoint/2010/main" val="405137610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9863" y="367990"/>
            <a:ext cx="9066213" cy="1505415"/>
          </a:xfrm>
        </p:spPr>
        <p:txBody>
          <a:bodyPr/>
          <a:lstStyle/>
          <a:p>
            <a:r>
              <a:rPr lang="en-US" sz="3600" dirty="0" smtClean="0"/>
              <a:t>And very especial thanks </a:t>
            </a:r>
            <a:r>
              <a:rPr lang="en-US" sz="3600" dirty="0"/>
              <a:t>to:</a:t>
            </a:r>
            <a:br>
              <a:rPr lang="en-US" sz="3600" dirty="0"/>
            </a:br>
            <a:r>
              <a:rPr lang="en-US" sz="3600" dirty="0" smtClean="0"/>
              <a:t>             </a:t>
            </a:r>
            <a:r>
              <a:rPr lang="en-US" dirty="0" smtClean="0"/>
              <a:t>Robert </a:t>
            </a:r>
            <a:r>
              <a:rPr lang="en-US" dirty="0" err="1"/>
              <a:t>Beasey</a:t>
            </a:r>
            <a:r>
              <a:rPr lang="en-US" dirty="0"/>
              <a:t>, USFSP</a:t>
            </a:r>
            <a:r>
              <a:rPr lang="en-US" sz="3600" dirty="0" smtClean="0"/>
              <a:t/>
            </a:r>
            <a:br>
              <a:rPr lang="en-US" sz="3600" dirty="0" smtClean="0"/>
            </a:br>
            <a:r>
              <a:rPr lang="en-US" sz="3600" dirty="0"/>
              <a:t/>
            </a:r>
            <a:br>
              <a:rPr lang="en-US" sz="3600" dirty="0"/>
            </a:br>
            <a:endParaRPr lang="en-US" sz="36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23893" y="2068550"/>
            <a:ext cx="6096000" cy="4572000"/>
          </a:xfrm>
          <a:prstGeom prst="rect">
            <a:avLst/>
          </a:prstGeom>
        </p:spPr>
      </p:pic>
    </p:spTree>
    <p:extLst>
      <p:ext uri="{BB962C8B-B14F-4D97-AF65-F5344CB8AC3E}">
        <p14:creationId xmlns:p14="http://schemas.microsoft.com/office/powerpoint/2010/main" val="278204427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9557255" cy="1387233"/>
          </a:xfrm>
        </p:spPr>
        <p:txBody>
          <a:bodyPr/>
          <a:lstStyle/>
          <a:p>
            <a:r>
              <a:rPr lang="en-US" dirty="0" smtClean="0"/>
              <a:t>Usability is a kind of accessibility too.</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0051" y="1460810"/>
            <a:ext cx="3356639" cy="5062654"/>
          </a:xfrm>
          <a:prstGeom prst="rect">
            <a:avLst/>
          </a:prstGeom>
        </p:spPr>
      </p:pic>
      <p:sp>
        <p:nvSpPr>
          <p:cNvPr id="4" name="TextBox 3"/>
          <p:cNvSpPr txBox="1"/>
          <p:nvPr/>
        </p:nvSpPr>
        <p:spPr>
          <a:xfrm>
            <a:off x="4939991" y="2981378"/>
            <a:ext cx="5988205" cy="1200329"/>
          </a:xfrm>
          <a:prstGeom prst="rect">
            <a:avLst/>
          </a:prstGeom>
          <a:noFill/>
        </p:spPr>
        <p:txBody>
          <a:bodyPr wrap="square" rtlCol="0">
            <a:spAutoFit/>
          </a:bodyPr>
          <a:lstStyle/>
          <a:p>
            <a:r>
              <a:rPr lang="en-US" sz="2400" dirty="0" smtClean="0"/>
              <a:t>Article in 2015: Mobile </a:t>
            </a:r>
            <a:r>
              <a:rPr lang="en-US" sz="2400" dirty="0"/>
              <a:t>Searches Surpass Desktop Searches At Google For The First Time</a:t>
            </a:r>
          </a:p>
        </p:txBody>
      </p:sp>
      <p:sp>
        <p:nvSpPr>
          <p:cNvPr id="5" name="TextBox 4"/>
          <p:cNvSpPr txBox="1"/>
          <p:nvPr/>
        </p:nvSpPr>
        <p:spPr>
          <a:xfrm>
            <a:off x="4939991" y="4248615"/>
            <a:ext cx="6122019" cy="923330"/>
          </a:xfrm>
          <a:prstGeom prst="rect">
            <a:avLst/>
          </a:prstGeom>
          <a:noFill/>
        </p:spPr>
        <p:txBody>
          <a:bodyPr wrap="square" rtlCol="0">
            <a:spAutoFit/>
          </a:bodyPr>
          <a:lstStyle/>
          <a:p>
            <a:r>
              <a:rPr lang="en-US" dirty="0">
                <a:hlinkClick r:id="rId3"/>
              </a:rPr>
              <a:t>https://techcrunch.com/2015/10/08/mobile-searches-surpass-desktop-searches-at-google-for-the-first-time/</a:t>
            </a:r>
            <a:endParaRPr lang="en-US" dirty="0"/>
          </a:p>
        </p:txBody>
      </p:sp>
      <p:sp>
        <p:nvSpPr>
          <p:cNvPr id="6" name="TextBox 5"/>
          <p:cNvSpPr txBox="1"/>
          <p:nvPr/>
        </p:nvSpPr>
        <p:spPr>
          <a:xfrm>
            <a:off x="4939991" y="1605776"/>
            <a:ext cx="5943599" cy="1200329"/>
          </a:xfrm>
          <a:prstGeom prst="rect">
            <a:avLst/>
          </a:prstGeom>
          <a:noFill/>
        </p:spPr>
        <p:txBody>
          <a:bodyPr wrap="square" rtlCol="0">
            <a:spAutoFit/>
          </a:bodyPr>
          <a:lstStyle/>
          <a:p>
            <a:r>
              <a:rPr lang="en-US" dirty="0" smtClean="0"/>
              <a:t>At a minimum, sites need to be mobile friendly.   A narrow screen hides the search box on this site, creating problems for individuals with certain disabilities.</a:t>
            </a:r>
            <a:endParaRPr lang="en-US" dirty="0"/>
          </a:p>
        </p:txBody>
      </p:sp>
    </p:spTree>
    <p:extLst>
      <p:ext uri="{BB962C8B-B14F-4D97-AF65-F5344CB8AC3E}">
        <p14:creationId xmlns:p14="http://schemas.microsoft.com/office/powerpoint/2010/main" val="238891380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1141" y="698396"/>
            <a:ext cx="8825657" cy="1052345"/>
          </a:xfrm>
        </p:spPr>
        <p:txBody>
          <a:bodyPr/>
          <a:lstStyle/>
          <a:p>
            <a:r>
              <a:rPr lang="en-US" dirty="0" smtClean="0"/>
              <a:t>What this means…..</a:t>
            </a:r>
            <a:endParaRPr lang="en-US" dirty="0"/>
          </a:p>
        </p:txBody>
      </p:sp>
      <p:sp>
        <p:nvSpPr>
          <p:cNvPr id="3" name="Text Placeholder 2"/>
          <p:cNvSpPr>
            <a:spLocks noGrp="1"/>
          </p:cNvSpPr>
          <p:nvPr>
            <p:ph type="body" idx="1"/>
          </p:nvPr>
        </p:nvSpPr>
        <p:spPr>
          <a:xfrm>
            <a:off x="1154955" y="1906859"/>
            <a:ext cx="8825658" cy="3730922"/>
          </a:xfrm>
        </p:spPr>
        <p:txBody>
          <a:bodyPr>
            <a:normAutofit/>
          </a:bodyPr>
          <a:lstStyle/>
          <a:p>
            <a:r>
              <a:rPr lang="en-US" dirty="0" smtClean="0">
                <a:solidFill>
                  <a:schemeClr val="tx1"/>
                </a:solidFill>
              </a:rPr>
              <a:t>Can’t rely on click events alone…</a:t>
            </a:r>
          </a:p>
          <a:p>
            <a:r>
              <a:rPr lang="en-US" dirty="0">
                <a:solidFill>
                  <a:schemeClr val="tx1"/>
                </a:solidFill>
              </a:rPr>
              <a:t>Small file sizes…..gigantic images, or resource-intensive processes may effectively prevent some of your users from accessing content</a:t>
            </a:r>
          </a:p>
        </p:txBody>
      </p:sp>
    </p:spTree>
    <p:extLst>
      <p:ext uri="{BB962C8B-B14F-4D97-AF65-F5344CB8AC3E}">
        <p14:creationId xmlns:p14="http://schemas.microsoft.com/office/powerpoint/2010/main" val="150299312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a:t>
            </a:r>
            <a:endParaRPr lang="en-US" dirty="0"/>
          </a:p>
        </p:txBody>
      </p:sp>
      <p:sp>
        <p:nvSpPr>
          <p:cNvPr id="3" name="Text Placeholder 2"/>
          <p:cNvSpPr>
            <a:spLocks noGrp="1"/>
          </p:cNvSpPr>
          <p:nvPr>
            <p:ph type="body" idx="1"/>
          </p:nvPr>
        </p:nvSpPr>
        <p:spPr/>
        <p:txBody>
          <a:bodyPr/>
          <a:lstStyle/>
          <a:p>
            <a:r>
              <a:rPr lang="en-US" dirty="0" smtClean="0"/>
              <a:t>Thank you!</a:t>
            </a:r>
            <a:endParaRPr lang="en-US" dirty="0"/>
          </a:p>
        </p:txBody>
      </p:sp>
    </p:spTree>
    <p:extLst>
      <p:ext uri="{BB962C8B-B14F-4D97-AF65-F5344CB8AC3E}">
        <p14:creationId xmlns:p14="http://schemas.microsoft.com/office/powerpoint/2010/main" val="122887533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6" y="464222"/>
            <a:ext cx="8825657" cy="851622"/>
          </a:xfrm>
        </p:spPr>
        <p:txBody>
          <a:bodyPr/>
          <a:lstStyle/>
          <a:p>
            <a:r>
              <a:rPr lang="en-US" dirty="0" smtClean="0"/>
              <a:t>How evaluation was done…</a:t>
            </a:r>
            <a:endParaRPr lang="en-US" dirty="0"/>
          </a:p>
        </p:txBody>
      </p:sp>
      <p:sp>
        <p:nvSpPr>
          <p:cNvPr id="3" name="Text Placeholder 2"/>
          <p:cNvSpPr>
            <a:spLocks noGrp="1"/>
          </p:cNvSpPr>
          <p:nvPr>
            <p:ph type="body" idx="1"/>
          </p:nvPr>
        </p:nvSpPr>
        <p:spPr>
          <a:xfrm>
            <a:off x="1154956" y="1521225"/>
            <a:ext cx="8825658" cy="1779536"/>
          </a:xfrm>
        </p:spPr>
        <p:txBody>
          <a:bodyPr>
            <a:normAutofit/>
          </a:bodyPr>
          <a:lstStyle/>
          <a:p>
            <a:r>
              <a:rPr lang="en-US" dirty="0" smtClean="0">
                <a:solidFill>
                  <a:schemeClr val="tx1"/>
                </a:solidFill>
              </a:rPr>
              <a:t>First, an overall view of the site by myself, responding only to visual cues.   Then I tabbed through the site to see if I could reach all areas by keyboard only.  I asked myself if the content and the terminology made sense to a newcomer.  Finally, I used some developer tools to evaluate the site.</a:t>
            </a:r>
            <a:endParaRPr lang="en-US" dirty="0">
              <a:solidFill>
                <a:schemeClr val="tx1"/>
              </a:solidFill>
            </a:endParaRPr>
          </a:p>
        </p:txBody>
      </p:sp>
      <p:sp>
        <p:nvSpPr>
          <p:cNvPr id="4" name="TextBox 3"/>
          <p:cNvSpPr txBox="1"/>
          <p:nvPr/>
        </p:nvSpPr>
        <p:spPr>
          <a:xfrm>
            <a:off x="1093759" y="3396880"/>
            <a:ext cx="8948049" cy="400110"/>
          </a:xfrm>
          <a:prstGeom prst="rect">
            <a:avLst/>
          </a:prstGeom>
          <a:noFill/>
        </p:spPr>
        <p:txBody>
          <a:bodyPr wrap="square" rtlCol="0">
            <a:spAutoFit/>
          </a:bodyPr>
          <a:lstStyle/>
          <a:p>
            <a:pPr lvl="0">
              <a:spcBef>
                <a:spcPts val="1000"/>
              </a:spcBef>
              <a:buClr>
                <a:srgbClr val="1E5155">
                  <a:lumMod val="40000"/>
                  <a:lumOff val="60000"/>
                </a:srgbClr>
              </a:buClr>
              <a:buSzPct val="80000"/>
            </a:pPr>
            <a:r>
              <a:rPr lang="en-US" sz="2000" cap="all" dirty="0" smtClean="0">
                <a:ea typeface="+mj-ea"/>
                <a:cs typeface="+mj-cs"/>
              </a:rPr>
              <a:t>Next, I asked Robert to come in and evaluate the site…..</a:t>
            </a:r>
            <a:endParaRPr lang="en-US" sz="2000" cap="all" dirty="0">
              <a:ea typeface="+mj-ea"/>
              <a:cs typeface="+mj-cs"/>
            </a:endParaRPr>
          </a:p>
        </p:txBody>
      </p:sp>
      <p:sp>
        <p:nvSpPr>
          <p:cNvPr id="5" name="TextBox 4"/>
          <p:cNvSpPr txBox="1"/>
          <p:nvPr/>
        </p:nvSpPr>
        <p:spPr>
          <a:xfrm>
            <a:off x="1093759" y="3992137"/>
            <a:ext cx="8430322" cy="1015663"/>
          </a:xfrm>
          <a:prstGeom prst="rect">
            <a:avLst/>
          </a:prstGeom>
          <a:noFill/>
        </p:spPr>
        <p:txBody>
          <a:bodyPr wrap="square" rtlCol="0">
            <a:spAutoFit/>
          </a:bodyPr>
          <a:lstStyle/>
          <a:p>
            <a:pPr lvl="0">
              <a:spcBef>
                <a:spcPts val="1000"/>
              </a:spcBef>
              <a:buClr>
                <a:srgbClr val="1E5155">
                  <a:lumMod val="40000"/>
                  <a:lumOff val="60000"/>
                </a:srgbClr>
              </a:buClr>
              <a:buSzPct val="80000"/>
            </a:pPr>
            <a:r>
              <a:rPr lang="en-US" sz="2000" cap="all" dirty="0" smtClean="0">
                <a:ea typeface="+mj-ea"/>
                <a:cs typeface="+mj-cs"/>
              </a:rPr>
              <a:t>There was a strong match in our assessment, and the ability to see the site through Robert’s eyes came about for only one reason:  I worked with him on a regular basis.</a:t>
            </a:r>
            <a:endParaRPr lang="en-US" sz="2000" cap="all" dirty="0">
              <a:ea typeface="+mj-ea"/>
              <a:cs typeface="+mj-cs"/>
            </a:endParaRPr>
          </a:p>
        </p:txBody>
      </p:sp>
      <p:sp>
        <p:nvSpPr>
          <p:cNvPr id="6" name="TextBox 5"/>
          <p:cNvSpPr txBox="1"/>
          <p:nvPr/>
        </p:nvSpPr>
        <p:spPr>
          <a:xfrm>
            <a:off x="1093761" y="5202947"/>
            <a:ext cx="8886852" cy="1323439"/>
          </a:xfrm>
          <a:prstGeom prst="rect">
            <a:avLst/>
          </a:prstGeom>
          <a:noFill/>
        </p:spPr>
        <p:txBody>
          <a:bodyPr wrap="square" rtlCol="0">
            <a:spAutoFit/>
          </a:bodyPr>
          <a:lstStyle/>
          <a:p>
            <a:r>
              <a:rPr lang="en-US" sz="4000" dirty="0" smtClean="0">
                <a:solidFill>
                  <a:srgbClr val="EBEBEB"/>
                </a:solidFill>
                <a:ea typeface="+mj-ea"/>
                <a:cs typeface="+mj-cs"/>
              </a:rPr>
              <a:t>The Bottom Line:  Involve testers with disabilities on a regular basis.</a:t>
            </a:r>
            <a:endParaRPr lang="en-US" dirty="0"/>
          </a:p>
        </p:txBody>
      </p:sp>
    </p:spTree>
    <p:extLst>
      <p:ext uri="{BB962C8B-B14F-4D97-AF65-F5344CB8AC3E}">
        <p14:creationId xmlns:p14="http://schemas.microsoft.com/office/powerpoint/2010/main" val="103864139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Awesome Site!</a:t>
            </a:r>
            <a:endParaRPr lang="en-US" dirty="0"/>
          </a:p>
        </p:txBody>
      </p:sp>
      <p:sp>
        <p:nvSpPr>
          <p:cNvPr id="3" name="Subtitle 2"/>
          <p:cNvSpPr>
            <a:spLocks noGrp="1"/>
          </p:cNvSpPr>
          <p:nvPr>
            <p:ph type="subTitle" idx="1"/>
          </p:nvPr>
        </p:nvSpPr>
        <p:spPr/>
        <p:txBody>
          <a:bodyPr/>
          <a:lstStyle/>
          <a:p>
            <a:r>
              <a:rPr lang="en-US" dirty="0" smtClean="0"/>
              <a:t>Much more “right” than “wrong” so kudos to it </a:t>
            </a:r>
            <a:r>
              <a:rPr lang="en-US" dirty="0" err="1" smtClean="0"/>
              <a:t>gwu</a:t>
            </a:r>
            <a:r>
              <a:rPr lang="en-US" dirty="0" smtClean="0"/>
              <a:t>!</a:t>
            </a:r>
            <a:endParaRPr lang="en-US" dirty="0"/>
          </a:p>
        </p:txBody>
      </p:sp>
    </p:spTree>
    <p:extLst>
      <p:ext uri="{BB962C8B-B14F-4D97-AF65-F5344CB8AC3E}">
        <p14:creationId xmlns:p14="http://schemas.microsoft.com/office/powerpoint/2010/main" val="260585274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Robert: </a:t>
            </a:r>
            <a:r>
              <a:rPr lang="en-US" sz="2400" dirty="0" smtClean="0"/>
              <a:t>Chat Now is hard to follow, hard to use (moving target, small print, colors too similar to background, and the lettering above the words, “Chat Now” is too small).</a:t>
            </a:r>
            <a:endParaRPr lang="en-US" sz="24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37847" y="2301673"/>
            <a:ext cx="8286016" cy="4188723"/>
          </a:xfrm>
          <a:prstGeom prst="rect">
            <a:avLst/>
          </a:prstGeom>
        </p:spPr>
      </p:pic>
    </p:spTree>
    <p:extLst>
      <p:ext uri="{BB962C8B-B14F-4D97-AF65-F5344CB8AC3E}">
        <p14:creationId xmlns:p14="http://schemas.microsoft.com/office/powerpoint/2010/main" val="402976259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EBEBEB"/>
                </a:solidFill>
              </a:rPr>
              <a:t>Robert: </a:t>
            </a:r>
            <a:r>
              <a:rPr lang="en-US" sz="2400" dirty="0" smtClean="0">
                <a:solidFill>
                  <a:srgbClr val="EBEBEB"/>
                </a:solidFill>
              </a:rPr>
              <a:t>Communications Icon seemed to be a duplicate of the “Chat Now” function, so there was a little confusion over what he supposed to do.</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08680" y="2152185"/>
            <a:ext cx="5879170" cy="4348975"/>
          </a:xfrm>
          <a:prstGeom prst="rect">
            <a:avLst/>
          </a:prstGeom>
        </p:spPr>
      </p:pic>
    </p:spTree>
    <p:extLst>
      <p:ext uri="{BB962C8B-B14F-4D97-AF65-F5344CB8AC3E}">
        <p14:creationId xmlns:p14="http://schemas.microsoft.com/office/powerpoint/2010/main" val="240218657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7"/>
            <a:ext cx="9757977" cy="2089761"/>
          </a:xfrm>
        </p:spPr>
        <p:txBody>
          <a:bodyPr/>
          <a:lstStyle/>
          <a:p>
            <a:r>
              <a:rPr lang="en-US" dirty="0">
                <a:solidFill>
                  <a:srgbClr val="EBEBEB"/>
                </a:solidFill>
              </a:rPr>
              <a:t>Robert: </a:t>
            </a:r>
            <a:r>
              <a:rPr lang="en-US" sz="2400" dirty="0" smtClean="0">
                <a:solidFill>
                  <a:srgbClr val="EBEBEB"/>
                </a:solidFill>
              </a:rPr>
              <a:t>The search bar is very hard to see, and he cannot read the lettering inside the light blue portion of the search bar.   When the letters were read out loud to him, the letters, “DIT” had no meaning.   He also did not see the dropdown.</a:t>
            </a:r>
            <a:endParaRPr lang="en-US" sz="24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45658" y="2542478"/>
            <a:ext cx="6469083" cy="2801465"/>
          </a:xfrm>
          <a:prstGeom prst="rect">
            <a:avLst/>
          </a:prstGeom>
        </p:spPr>
      </p:pic>
      <p:sp>
        <p:nvSpPr>
          <p:cNvPr id="4" name="TextBox 3"/>
          <p:cNvSpPr txBox="1"/>
          <p:nvPr/>
        </p:nvSpPr>
        <p:spPr>
          <a:xfrm>
            <a:off x="390294" y="5832089"/>
            <a:ext cx="11106614" cy="369332"/>
          </a:xfrm>
          <a:prstGeom prst="rect">
            <a:avLst/>
          </a:prstGeom>
          <a:noFill/>
        </p:spPr>
        <p:txBody>
          <a:bodyPr wrap="square" rtlCol="0">
            <a:spAutoFit/>
          </a:bodyPr>
          <a:lstStyle/>
          <a:p>
            <a:r>
              <a:rPr lang="en-US" dirty="0">
                <a:hlinkClick r:id="rId3"/>
              </a:rPr>
              <a:t>https://www.cludo.com/en/blog/search-vs-navigate-people-behave-websites-search-navigate/</a:t>
            </a:r>
            <a:endParaRPr lang="en-US" dirty="0"/>
          </a:p>
        </p:txBody>
      </p:sp>
    </p:spTree>
    <p:extLst>
      <p:ext uri="{BB962C8B-B14F-4D97-AF65-F5344CB8AC3E}">
        <p14:creationId xmlns:p14="http://schemas.microsoft.com/office/powerpoint/2010/main" val="9849139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02005" y="1484007"/>
            <a:ext cx="6568068" cy="4376977"/>
          </a:xfrm>
          <a:prstGeom prst="rect">
            <a:avLst/>
          </a:prstGeom>
        </p:spPr>
      </p:pic>
      <p:sp>
        <p:nvSpPr>
          <p:cNvPr id="3" name="TextBox 2">
            <a:hlinkClick r:id="rId3"/>
          </p:cNvPr>
          <p:cNvSpPr txBox="1"/>
          <p:nvPr/>
        </p:nvSpPr>
        <p:spPr>
          <a:xfrm>
            <a:off x="2102005" y="5860984"/>
            <a:ext cx="6568068" cy="523220"/>
          </a:xfrm>
          <a:prstGeom prst="rect">
            <a:avLst/>
          </a:prstGeom>
          <a:noFill/>
        </p:spPr>
        <p:txBody>
          <a:bodyPr wrap="square" rtlCol="0">
            <a:spAutoFit/>
          </a:bodyPr>
          <a:lstStyle/>
          <a:p>
            <a:pPr algn="ctr"/>
            <a:r>
              <a:rPr lang="en-US" sz="2800" dirty="0">
                <a:hlinkClick r:id="rId3"/>
              </a:rPr>
              <a:t>http://shouldiuseacarousel.com/</a:t>
            </a:r>
            <a:endParaRPr lang="en-US" sz="2800" dirty="0"/>
          </a:p>
        </p:txBody>
      </p:sp>
      <p:sp>
        <p:nvSpPr>
          <p:cNvPr id="4" name="TextBox 3"/>
          <p:cNvSpPr txBox="1"/>
          <p:nvPr/>
        </p:nvSpPr>
        <p:spPr>
          <a:xfrm>
            <a:off x="2102006" y="418400"/>
            <a:ext cx="6568067" cy="825191"/>
          </a:xfrm>
          <a:prstGeom prst="rect">
            <a:avLst/>
          </a:prstGeom>
          <a:noFill/>
        </p:spPr>
        <p:txBody>
          <a:bodyPr wrap="square" rtlCol="0">
            <a:spAutoFit/>
          </a:bodyPr>
          <a:lstStyle/>
          <a:p>
            <a:r>
              <a:rPr lang="en-US" sz="4800" dirty="0" smtClean="0"/>
              <a:t>Carousels are Evil….</a:t>
            </a:r>
            <a:endParaRPr lang="en-US" sz="4800" dirty="0"/>
          </a:p>
        </p:txBody>
      </p:sp>
    </p:spTree>
    <p:extLst>
      <p:ext uri="{BB962C8B-B14F-4D97-AF65-F5344CB8AC3E}">
        <p14:creationId xmlns:p14="http://schemas.microsoft.com/office/powerpoint/2010/main" val="2586216535"/>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emplate>Ion</Template>
  <TotalTime>209</TotalTime>
  <Words>858</Words>
  <Application>Microsoft Office PowerPoint</Application>
  <PresentationFormat>Widescreen</PresentationFormat>
  <Paragraphs>64</Paragraphs>
  <Slides>32</Slides>
  <Notes>0</Notes>
  <HiddenSlides>0</HiddenSlides>
  <MMClips>2</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32</vt:i4>
      </vt:variant>
    </vt:vector>
  </HeadingPairs>
  <TitlesOfParts>
    <vt:vector size="36" baseType="lpstr">
      <vt:lpstr>Arial</vt:lpstr>
      <vt:lpstr>Century Gothic</vt:lpstr>
      <vt:lpstr>Wingdings 3</vt:lpstr>
      <vt:lpstr>Ion</vt:lpstr>
      <vt:lpstr>Web Clinic IT GWU</vt:lpstr>
      <vt:lpstr>Reviewed by:  Sharon Austin,  Web Applications Specialist, USFSP Robert Beasey,  Student, USFSP  Special Thanks to: Kara Gillepsie, GWU</vt:lpstr>
      <vt:lpstr>And very especial thanks to:              Robert Beasey, USFSP  </vt:lpstr>
      <vt:lpstr>How evaluation was done…</vt:lpstr>
      <vt:lpstr>Awesome Site!</vt:lpstr>
      <vt:lpstr>Robert: Chat Now is hard to follow, hard to use (moving target, small print, colors too similar to background, and the lettering above the words, “Chat Now” is too small).</vt:lpstr>
      <vt:lpstr>Robert: Communications Icon seemed to be a duplicate of the “Chat Now” function, so there was a little confusion over what he supposed to do.</vt:lpstr>
      <vt:lpstr>Robert: The search bar is very hard to see, and he cannot read the lettering inside the light blue portion of the search bar.   When the letters were read out loud to him, the letters, “DIT” had no meaning.   He also did not see the dropdown.</vt:lpstr>
      <vt:lpstr>PowerPoint Presentation</vt:lpstr>
      <vt:lpstr>PowerPoint Presentation</vt:lpstr>
      <vt:lpstr>PowerPoint Presentation</vt:lpstr>
      <vt:lpstr>PowerPoint Presentation</vt:lpstr>
      <vt:lpstr>PowerPoint Presentation</vt:lpstr>
      <vt:lpstr>Use Screen Readers to test, but always, always remember…..</vt:lpstr>
      <vt:lpstr>So why do I use screen-readers?</vt:lpstr>
      <vt:lpstr>Keep in mind….</vt:lpstr>
      <vt:lpstr>About working with screen-readers, as observed by a blind developer</vt:lpstr>
      <vt:lpstr>What would a screen reader see?</vt:lpstr>
      <vt:lpstr>Another screen reader…</vt:lpstr>
      <vt:lpstr>General Guidelines…</vt:lpstr>
      <vt:lpstr>This page did well with screen-readers..</vt:lpstr>
      <vt:lpstr>Tools to help…tenon.io</vt:lpstr>
      <vt:lpstr>Tools to help … tenon.io</vt:lpstr>
      <vt:lpstr>Tools to help … tenon.io</vt:lpstr>
      <vt:lpstr>Tools to Help….</vt:lpstr>
      <vt:lpstr>Tools to help … ChromeLens</vt:lpstr>
      <vt:lpstr>Tools to help …. Chrome Plugins</vt:lpstr>
      <vt:lpstr>Tools to help … Firefox</vt:lpstr>
      <vt:lpstr>Tools to help … IE</vt:lpstr>
      <vt:lpstr>Usability is a kind of accessibility too.</vt:lpstr>
      <vt:lpstr>What this means…..</vt:lpstr>
      <vt:lpstr>Questions?</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Web Clinic IT GWU</dc:title>
  <dc:creator>Sharon L. Austin</dc:creator>
  <cp:lastModifiedBy>Sharon L. Austin</cp:lastModifiedBy>
  <cp:revision>28</cp:revision>
  <dcterms:created xsi:type="dcterms:W3CDTF">2016-07-16T17:42:19Z</dcterms:created>
  <dcterms:modified xsi:type="dcterms:W3CDTF">2018-01-10T20:13:39Z</dcterms:modified>
</cp:coreProperties>
</file>